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24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D4A843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23360" y="731520"/>
            <a:ext cx="1097280" cy="109728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731520" y="1920240"/>
            <a:ext cx="76809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ПАРТНЁРСТВО</a:t>
            </a:r>
            <a:endParaRPr lang="en-US" sz="3600" dirty="0"/>
          </a:p>
          <a:p>
            <a:pPr algn="ctr"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В ЮРИДИЧЕСКОМ БИЗНЕСЕ</a:t>
            </a:r>
            <a:endParaRPr lang="en-US" sz="3600" dirty="0"/>
          </a:p>
        </p:txBody>
      </p:sp>
      <p:sp>
        <p:nvSpPr>
          <p:cNvPr id="5" name="Text 2"/>
          <p:cNvSpPr/>
          <p:nvPr/>
        </p:nvSpPr>
        <p:spPr>
          <a:xfrm>
            <a:off x="1371600" y="3200400"/>
            <a:ext cx="6400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600" dirty="0">
                <a:solidFill>
                  <a:srgbClr val="E8C9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Масштабирование прибыльного онлайн-бизнеса</a:t>
            </a:r>
            <a:endParaRPr lang="en-US" sz="16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1600" dirty="0">
                <a:solidFill>
                  <a:srgbClr val="E8C9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юридических услуг с помощью ИИ</a:t>
            </a:r>
            <a:endParaRPr lang="en-US" sz="1600" dirty="0"/>
          </a:p>
        </p:txBody>
      </p:sp>
      <p:sp>
        <p:nvSpPr>
          <p:cNvPr id="6" name="Shape 3"/>
          <p:cNvSpPr/>
          <p:nvPr/>
        </p:nvSpPr>
        <p:spPr>
          <a:xfrm>
            <a:off x="3474720" y="4160520"/>
            <a:ext cx="2194560" cy="27432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7" name="Text 4"/>
          <p:cNvSpPr/>
          <p:nvPr/>
        </p:nvSpPr>
        <p:spPr>
          <a:xfrm>
            <a:off x="914400" y="434340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Михаил Хугоян</a:t>
            </a:r>
            <a:endParaRPr lang="en-US" sz="1800" dirty="0"/>
          </a:p>
        </p:txBody>
      </p:sp>
      <p:sp>
        <p:nvSpPr>
          <p:cNvPr id="8" name="Text 5"/>
          <p:cNvSpPr/>
          <p:nvPr/>
        </p:nvSpPr>
        <p:spPr>
          <a:xfrm>
            <a:off x="914400" y="4663440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A0AE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Серийный предприниматель  •  Юрист  •  10+ лет в бизнесе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F24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ЧТО МЫ ИЩЕМ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731520" y="1005840"/>
            <a:ext cx="3657600" cy="2286000"/>
          </a:xfrm>
          <a:prstGeom prst="rect">
            <a:avLst/>
          </a:prstGeom>
          <a:solidFill>
            <a:srgbClr val="1A365D"/>
          </a:solidFill>
          <a:ln/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731520" y="1005840"/>
            <a:ext cx="3657600" cy="54864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6" name="Text 4"/>
          <p:cNvSpPr/>
          <p:nvPr/>
        </p:nvSpPr>
        <p:spPr>
          <a:xfrm>
            <a:off x="731520" y="118872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E8C9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ИНВЕСТИЦИЯ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731520" y="1554480"/>
            <a:ext cx="3657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2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240 000 ₽</a:t>
            </a:r>
            <a:endParaRPr lang="en-US" sz="4200" dirty="0"/>
          </a:p>
        </p:txBody>
      </p:sp>
      <p:sp>
        <p:nvSpPr>
          <p:cNvPr id="8" name="Text 6"/>
          <p:cNvSpPr/>
          <p:nvPr/>
        </p:nvSpPr>
        <p:spPr>
          <a:xfrm>
            <a:off x="731520" y="2331720"/>
            <a:ext cx="3657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месяцев рекламы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 40 000 ₽/мес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731520" y="283464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A0AE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100% на масштабирование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A0AE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рекламы в Яндексе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754880" y="1005840"/>
            <a:ext cx="3931920" cy="2286000"/>
          </a:xfrm>
          <a:prstGeom prst="rect">
            <a:avLst/>
          </a:prstGeom>
          <a:solidFill>
            <a:srgbClr val="1A365D"/>
          </a:solidFill>
          <a:ln/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754880" y="1005840"/>
            <a:ext cx="3931920" cy="54864"/>
          </a:xfrm>
          <a:prstGeom prst="rect">
            <a:avLst/>
          </a:prstGeom>
          <a:solidFill>
            <a:srgbClr val="38A169"/>
          </a:solidFill>
          <a:ln/>
        </p:spPr>
      </p:sp>
      <p:sp>
        <p:nvSpPr>
          <p:cNvPr id="12" name="Text 10"/>
          <p:cNvSpPr/>
          <p:nvPr/>
        </p:nvSpPr>
        <p:spPr>
          <a:xfrm>
            <a:off x="4754880" y="1188720"/>
            <a:ext cx="3931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E8C9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ПАРТНЁР ПОЛУЧАЕТ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754880" y="1554480"/>
            <a:ext cx="39319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38A16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25%</a:t>
            </a:r>
            <a:endParaRPr lang="en-US" sz="4800" dirty="0"/>
          </a:p>
        </p:txBody>
      </p:sp>
      <p:sp>
        <p:nvSpPr>
          <p:cNvPr id="14" name="Text 12"/>
          <p:cNvSpPr/>
          <p:nvPr/>
        </p:nvSpPr>
        <p:spPr>
          <a:xfrm>
            <a:off x="4754880" y="2331720"/>
            <a:ext cx="3931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от прироста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чистой прибыли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4937760" y="2816352"/>
            <a:ext cx="18745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A0AE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Прирост прибыли: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6720840" y="2816352"/>
            <a:ext cx="18288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50" b="1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~220 000 ₽/мес</a:t>
            </a:r>
            <a:endParaRPr lang="en-US" sz="1050" dirty="0"/>
          </a:p>
        </p:txBody>
      </p:sp>
      <p:sp>
        <p:nvSpPr>
          <p:cNvPr id="17" name="Text 15"/>
          <p:cNvSpPr/>
          <p:nvPr/>
        </p:nvSpPr>
        <p:spPr>
          <a:xfrm>
            <a:off x="4937760" y="3035808"/>
            <a:ext cx="18745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A0AE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Доля партнёра:</a:t>
            </a:r>
            <a:endParaRPr lang="en-US" sz="1050" dirty="0"/>
          </a:p>
        </p:txBody>
      </p:sp>
      <p:sp>
        <p:nvSpPr>
          <p:cNvPr id="18" name="Text 16"/>
          <p:cNvSpPr/>
          <p:nvPr/>
        </p:nvSpPr>
        <p:spPr>
          <a:xfrm>
            <a:off x="6720840" y="3035808"/>
            <a:ext cx="18288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50" b="1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~55 000 ₽/мес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937760" y="3255264"/>
            <a:ext cx="18745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A0AE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Возврат инвестиции: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6720840" y="3255264"/>
            <a:ext cx="18288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50" b="1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~4–5 мес.</a:t>
            </a:r>
            <a:endParaRPr lang="en-US" sz="1050" dirty="0"/>
          </a:p>
        </p:txBody>
      </p:sp>
      <p:sp>
        <p:nvSpPr>
          <p:cNvPr id="21" name="Text 19"/>
          <p:cNvSpPr/>
          <p:nvPr/>
        </p:nvSpPr>
        <p:spPr>
          <a:xfrm>
            <a:off x="731520" y="3657600"/>
            <a:ext cx="7955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E8C9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Далее — постоянный чистый доход для обеих сторон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5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1A36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ПЛАН РОСТА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457200" y="1097280"/>
            <a:ext cx="2651760" cy="2011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57200" y="1097280"/>
            <a:ext cx="2651760" cy="54864"/>
          </a:xfrm>
          <a:prstGeom prst="rect">
            <a:avLst/>
          </a:prstGeom>
          <a:solidFill>
            <a:srgbClr val="2B6CB0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1280160"/>
            <a:ext cx="2651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2B6C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Месяц 1–2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57200" y="1600200"/>
            <a:ext cx="2651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1A36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Запуск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640080" y="2057400"/>
            <a:ext cx="2286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Рекламный бюджет ×3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Рост до 15 клиентов/мес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108960" y="2057400"/>
            <a:ext cx="274320" cy="27432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10" name="Shape 8"/>
          <p:cNvSpPr/>
          <p:nvPr/>
        </p:nvSpPr>
        <p:spPr>
          <a:xfrm>
            <a:off x="3383280" y="1097280"/>
            <a:ext cx="2651760" cy="2011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383280" y="1097280"/>
            <a:ext cx="2651760" cy="54864"/>
          </a:xfrm>
          <a:prstGeom prst="rect">
            <a:avLst/>
          </a:prstGeom>
          <a:solidFill>
            <a:srgbClr val="1A365D"/>
          </a:solidFill>
          <a:ln/>
        </p:spPr>
      </p:sp>
      <p:sp>
        <p:nvSpPr>
          <p:cNvPr id="12" name="Text 10"/>
          <p:cNvSpPr/>
          <p:nvPr/>
        </p:nvSpPr>
        <p:spPr>
          <a:xfrm>
            <a:off x="3383280" y="1280160"/>
            <a:ext cx="2651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A365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Месяц 3–6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3383280" y="1600200"/>
            <a:ext cx="2651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1A36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Стабилизация</a:t>
            </a:r>
            <a:endParaRPr lang="en-US" sz="2000" dirty="0"/>
          </a:p>
        </p:txBody>
      </p:sp>
      <p:sp>
        <p:nvSpPr>
          <p:cNvPr id="14" name="Text 12"/>
          <p:cNvSpPr/>
          <p:nvPr/>
        </p:nvSpPr>
        <p:spPr>
          <a:xfrm>
            <a:off x="3566160" y="2057400"/>
            <a:ext cx="2286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18+ клиентов/мес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Оптимизация воронки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6035040" y="2057400"/>
            <a:ext cx="274320" cy="27432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16" name="Shape 14"/>
          <p:cNvSpPr/>
          <p:nvPr/>
        </p:nvSpPr>
        <p:spPr>
          <a:xfrm>
            <a:off x="6309360" y="1097280"/>
            <a:ext cx="2651760" cy="2011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6309360" y="1097280"/>
            <a:ext cx="2651760" cy="54864"/>
          </a:xfrm>
          <a:prstGeom prst="rect">
            <a:avLst/>
          </a:prstGeom>
          <a:solidFill>
            <a:srgbClr val="38A169"/>
          </a:solidFill>
          <a:ln/>
        </p:spPr>
      </p:sp>
      <p:sp>
        <p:nvSpPr>
          <p:cNvPr id="18" name="Text 16"/>
          <p:cNvSpPr/>
          <p:nvPr/>
        </p:nvSpPr>
        <p:spPr>
          <a:xfrm>
            <a:off x="6309360" y="1280160"/>
            <a:ext cx="2651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38A1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Месяц 7+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6309360" y="1600200"/>
            <a:ext cx="2651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1A36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Масштаб</a:t>
            </a:r>
            <a:endParaRPr lang="en-US" sz="2000" dirty="0"/>
          </a:p>
        </p:txBody>
      </p:sp>
      <p:sp>
        <p:nvSpPr>
          <p:cNvPr id="20" name="Text 18"/>
          <p:cNvSpPr/>
          <p:nvPr/>
        </p:nvSpPr>
        <p:spPr>
          <a:xfrm>
            <a:off x="6492240" y="2057400"/>
            <a:ext cx="2286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Найм помощника-юриста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20–25 клиентов/мес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457200" y="3474720"/>
            <a:ext cx="8229600" cy="1097280"/>
          </a:xfrm>
          <a:prstGeom prst="rect">
            <a:avLst/>
          </a:prstGeom>
          <a:solidFill>
            <a:srgbClr val="1A365D"/>
          </a:solidFill>
          <a:ln/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pic>
        <p:nvPicPr>
          <p:cNvPr id="2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3703320"/>
            <a:ext cx="457200" cy="457200"/>
          </a:xfrm>
          <a:prstGeom prst="rect">
            <a:avLst/>
          </a:prstGeom>
        </p:spPr>
      </p:pic>
      <p:sp>
        <p:nvSpPr>
          <p:cNvPr id="23" name="Text 20"/>
          <p:cNvSpPr/>
          <p:nvPr/>
        </p:nvSpPr>
        <p:spPr>
          <a:xfrm>
            <a:off x="1371600" y="3566160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ЦЕЛЬ НА 12 МЕСЯЦЕВ</a:t>
            </a:r>
            <a:endParaRPr lang="en-US" sz="1200" dirty="0"/>
          </a:p>
        </p:txBody>
      </p:sp>
      <p:sp>
        <p:nvSpPr>
          <p:cNvPr id="24" name="Text 21"/>
          <p:cNvSpPr/>
          <p:nvPr/>
        </p:nvSpPr>
        <p:spPr>
          <a:xfrm>
            <a:off x="1371600" y="3931920"/>
            <a:ext cx="6858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Выручка 700 000+ ₽/мес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Команда из 2–3 человек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Параллельный запуск «Юрист AI» (B2B SaaS для юристов)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F24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D4A843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86200" y="731520"/>
            <a:ext cx="1371600" cy="13716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914400" y="210312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ДАВАЙТЕ РАБОТАТЬ ВМЕСТЕ</a:t>
            </a:r>
            <a:endParaRPr lang="en-US" sz="3200" dirty="0"/>
          </a:p>
        </p:txBody>
      </p:sp>
      <p:sp>
        <p:nvSpPr>
          <p:cNvPr id="5" name="Shape 2"/>
          <p:cNvSpPr/>
          <p:nvPr/>
        </p:nvSpPr>
        <p:spPr>
          <a:xfrm>
            <a:off x="3657600" y="2743200"/>
            <a:ext cx="1828800" cy="27432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6" name="Text 3"/>
          <p:cNvSpPr/>
          <p:nvPr/>
        </p:nvSpPr>
        <p:spPr>
          <a:xfrm>
            <a:off x="914400" y="2926080"/>
            <a:ext cx="7315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Михаил Хугоян</a:t>
            </a:r>
            <a:endParaRPr lang="en-US" sz="2000" dirty="0"/>
          </a:p>
        </p:txBody>
      </p:sp>
      <p:sp>
        <p:nvSpPr>
          <p:cNvPr id="7" name="Text 4"/>
          <p:cNvSpPr/>
          <p:nvPr/>
        </p:nvSpPr>
        <p:spPr>
          <a:xfrm>
            <a:off x="914400" y="3364992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m.hugoyan@gmail.com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914400" y="3657600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Telegram: @Hugo_ML</a:t>
            </a:r>
            <a:endParaRPr lang="en-US" sz="1300" dirty="0"/>
          </a:p>
        </p:txBody>
      </p:sp>
      <p:sp>
        <p:nvSpPr>
          <p:cNvPr id="9" name="Text 6"/>
          <p:cNvSpPr/>
          <p:nvPr/>
        </p:nvSpPr>
        <p:spPr>
          <a:xfrm>
            <a:off x="914400" y="3950208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+7 (999) 666-46-89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914400" y="4242816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yuristimsk.vercel.app</a:t>
            </a:r>
            <a:endParaRPr lang="en-US" sz="1300" dirty="0"/>
          </a:p>
        </p:txBody>
      </p:sp>
      <p:sp>
        <p:nvSpPr>
          <p:cNvPr id="11" name="Text 8"/>
          <p:cNvSpPr/>
          <p:nvPr/>
        </p:nvSpPr>
        <p:spPr>
          <a:xfrm>
            <a:off x="914400" y="4535424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urist-ai.vercel.app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5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1A36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ПОЧЕМУ ЮРИДИЧЕСКИЕ УСЛУГИ — ЭТО ВОЗМОЖНОСТЬ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731520" y="1097280"/>
            <a:ext cx="3657600" cy="1554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731520" y="1097280"/>
            <a:ext cx="54864" cy="1554480"/>
          </a:xfrm>
          <a:prstGeom prst="rect">
            <a:avLst/>
          </a:prstGeom>
          <a:solidFill>
            <a:srgbClr val="D4A843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5840" y="1417320"/>
            <a:ext cx="457200" cy="45720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645920" y="1280160"/>
            <a:ext cx="2468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A365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Высокий порог входа</a:t>
            </a:r>
            <a:endParaRPr lang="en-US" sz="1800" dirty="0"/>
          </a:p>
        </p:txBody>
      </p:sp>
      <p:sp>
        <p:nvSpPr>
          <p:cNvPr id="8" name="Text 5"/>
          <p:cNvSpPr/>
          <p:nvPr/>
        </p:nvSpPr>
        <p:spPr>
          <a:xfrm>
            <a:off x="1645920" y="1737360"/>
            <a:ext cx="24688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люди откладывают обращение к юристу из-за цены, сложности и недоверия</a:t>
            </a:r>
            <a:endParaRPr lang="en-US" sz="1200" dirty="0"/>
          </a:p>
        </p:txBody>
      </p:sp>
      <p:sp>
        <p:nvSpPr>
          <p:cNvPr id="9" name="Shape 6"/>
          <p:cNvSpPr/>
          <p:nvPr/>
        </p:nvSpPr>
        <p:spPr>
          <a:xfrm>
            <a:off x="4754880" y="1097280"/>
            <a:ext cx="3657600" cy="1554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4754880" y="1097280"/>
            <a:ext cx="54864" cy="1554480"/>
          </a:xfrm>
          <a:prstGeom prst="rect">
            <a:avLst/>
          </a:prstGeom>
          <a:solidFill>
            <a:srgbClr val="D4A843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0" y="1417320"/>
            <a:ext cx="457200" cy="45720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669280" y="1280160"/>
            <a:ext cx="2468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A365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Рутина съедает маржу</a:t>
            </a:r>
            <a:endParaRPr lang="en-US" sz="1800" dirty="0"/>
          </a:p>
        </p:txBody>
      </p:sp>
      <p:sp>
        <p:nvSpPr>
          <p:cNvPr id="13" name="Text 9"/>
          <p:cNvSpPr/>
          <p:nvPr/>
        </p:nvSpPr>
        <p:spPr>
          <a:xfrm>
            <a:off x="5669280" y="1737360"/>
            <a:ext cx="24688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много времени уходит на типовые документы, подбор норм и первичный анализ</a:t>
            </a:r>
            <a:endParaRPr lang="en-US" sz="1200" dirty="0"/>
          </a:p>
        </p:txBody>
      </p:sp>
      <p:sp>
        <p:nvSpPr>
          <p:cNvPr id="14" name="Shape 10"/>
          <p:cNvSpPr/>
          <p:nvPr/>
        </p:nvSpPr>
        <p:spPr>
          <a:xfrm>
            <a:off x="731520" y="2926080"/>
            <a:ext cx="3657600" cy="1554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15" name="Shape 11"/>
          <p:cNvSpPr/>
          <p:nvPr/>
        </p:nvSpPr>
        <p:spPr>
          <a:xfrm>
            <a:off x="731520" y="2926080"/>
            <a:ext cx="54864" cy="1554480"/>
          </a:xfrm>
          <a:prstGeom prst="rect">
            <a:avLst/>
          </a:prstGeom>
          <a:solidFill>
            <a:srgbClr val="D4A843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5840" y="3246120"/>
            <a:ext cx="457200" cy="45720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645920" y="3108960"/>
            <a:ext cx="2468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A365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Рынок фрагментирован</a:t>
            </a:r>
            <a:endParaRPr lang="en-US" sz="1800" dirty="0"/>
          </a:p>
        </p:txBody>
      </p:sp>
      <p:sp>
        <p:nvSpPr>
          <p:cNvPr id="18" name="Text 13"/>
          <p:cNvSpPr/>
          <p:nvPr/>
        </p:nvSpPr>
        <p:spPr>
          <a:xfrm>
            <a:off x="1645920" y="3566160"/>
            <a:ext cx="24688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сильного B2C-лидера в онлайн-юруслугах пока нет</a:t>
            </a:r>
            <a:endParaRPr lang="en-US" sz="1200" dirty="0"/>
          </a:p>
        </p:txBody>
      </p:sp>
      <p:sp>
        <p:nvSpPr>
          <p:cNvPr id="19" name="Shape 14"/>
          <p:cNvSpPr/>
          <p:nvPr/>
        </p:nvSpPr>
        <p:spPr>
          <a:xfrm>
            <a:off x="4754880" y="2926080"/>
            <a:ext cx="3657600" cy="1554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20" name="Shape 15"/>
          <p:cNvSpPr/>
          <p:nvPr/>
        </p:nvSpPr>
        <p:spPr>
          <a:xfrm>
            <a:off x="4754880" y="2926080"/>
            <a:ext cx="54864" cy="1554480"/>
          </a:xfrm>
          <a:prstGeom prst="rect">
            <a:avLst/>
          </a:prstGeom>
          <a:solidFill>
            <a:srgbClr val="D4A843"/>
          </a:solidFill>
          <a:ln/>
        </p:spPr>
      </p:sp>
      <p:pic>
        <p:nvPicPr>
          <p:cNvPr id="21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9200" y="3246120"/>
            <a:ext cx="457200" cy="457200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5669280" y="3108960"/>
            <a:ext cx="2468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A365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ИИ снижает себестоимость</a:t>
            </a:r>
            <a:endParaRPr lang="en-US" sz="1800" dirty="0"/>
          </a:p>
        </p:txBody>
      </p:sp>
      <p:sp>
        <p:nvSpPr>
          <p:cNvPr id="23" name="Text 17"/>
          <p:cNvSpPr/>
          <p:nvPr/>
        </p:nvSpPr>
        <p:spPr>
          <a:xfrm>
            <a:off x="5669280" y="3566160"/>
            <a:ext cx="24688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то, что раньше занимало часы, можно готовить за минуты под контролем юриста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1A36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ЮРИДИЧЕСКАЯ ПРАКТИКА НОВОГО ПОКОЛЕНИЯ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731520" y="1097280"/>
            <a:ext cx="411480" cy="411480"/>
          </a:xfrm>
          <a:prstGeom prst="ellipse">
            <a:avLst/>
          </a:prstGeom>
          <a:solidFill>
            <a:srgbClr val="1A365D"/>
          </a:solidFill>
          <a:ln/>
        </p:spPr>
      </p:sp>
      <p:sp>
        <p:nvSpPr>
          <p:cNvPr id="5" name="Text 3"/>
          <p:cNvSpPr/>
          <p:nvPr/>
        </p:nvSpPr>
        <p:spPr>
          <a:xfrm>
            <a:off x="731520" y="109728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371600" y="1097280"/>
            <a:ext cx="4114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Онлайн юридические услуги для физлиц по всей России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731520" y="1920240"/>
            <a:ext cx="411480" cy="411480"/>
          </a:xfrm>
          <a:prstGeom prst="ellipse">
            <a:avLst/>
          </a:prstGeom>
          <a:solidFill>
            <a:srgbClr val="1A365D"/>
          </a:solidFill>
          <a:ln/>
        </p:spPr>
      </p:sp>
      <p:sp>
        <p:nvSpPr>
          <p:cNvPr id="8" name="Text 6"/>
          <p:cNvSpPr/>
          <p:nvPr/>
        </p:nvSpPr>
        <p:spPr>
          <a:xfrm>
            <a:off x="731520" y="192024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371600" y="1920240"/>
            <a:ext cx="4114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ИИ-агент готовит документы за минуты вместо часов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731520" y="2743200"/>
            <a:ext cx="411480" cy="411480"/>
          </a:xfrm>
          <a:prstGeom prst="ellipse">
            <a:avLst/>
          </a:prstGeom>
          <a:solidFill>
            <a:srgbClr val="1A365D"/>
          </a:solidFill>
          <a:ln/>
        </p:spPr>
      </p:sp>
      <p:sp>
        <p:nvSpPr>
          <p:cNvPr id="11" name="Text 9"/>
          <p:cNvSpPr/>
          <p:nvPr/>
        </p:nvSpPr>
        <p:spPr>
          <a:xfrm>
            <a:off x="731520" y="274320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371600" y="2743200"/>
            <a:ext cx="4114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Юрист проверяет и доводит — качество дорогой фирмы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731520" y="3566160"/>
            <a:ext cx="411480" cy="411480"/>
          </a:xfrm>
          <a:prstGeom prst="ellipse">
            <a:avLst/>
          </a:prstGeom>
          <a:solidFill>
            <a:srgbClr val="1A365D"/>
          </a:solidFill>
          <a:ln/>
        </p:spPr>
      </p:sp>
      <p:sp>
        <p:nvSpPr>
          <p:cNvPr id="14" name="Text 12"/>
          <p:cNvSpPr/>
          <p:nvPr/>
        </p:nvSpPr>
        <p:spPr>
          <a:xfrm>
            <a:off x="731520" y="356616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1371600" y="3566160"/>
            <a:ext cx="4114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Всё онлайн — без визита в офис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5760720" y="1005840"/>
            <a:ext cx="2926080" cy="3200400"/>
          </a:xfrm>
          <a:prstGeom prst="rect">
            <a:avLst/>
          </a:prstGeom>
          <a:solidFill>
            <a:srgbClr val="1A365D"/>
          </a:solidFill>
          <a:ln/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5943600" y="1188720"/>
            <a:ext cx="2560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УСЛУГИ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6400800" y="1600200"/>
            <a:ext cx="1463040" cy="18288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19" name="Text 17"/>
          <p:cNvSpPr/>
          <p:nvPr/>
        </p:nvSpPr>
        <p:spPr>
          <a:xfrm>
            <a:off x="6035040" y="1783080"/>
            <a:ext cx="24688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Подготовка документов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(иски, жалобы, договоры)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6583680" y="2423160"/>
            <a:ext cx="1097280" cy="9144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21" name="Text 19"/>
          <p:cNvSpPr/>
          <p:nvPr/>
        </p:nvSpPr>
        <p:spPr>
          <a:xfrm>
            <a:off x="6035040" y="2514600"/>
            <a:ext cx="24688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Представительство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 суде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6583680" y="3154680"/>
            <a:ext cx="1097280" cy="9144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23" name="Text 21"/>
          <p:cNvSpPr/>
          <p:nvPr/>
        </p:nvSpPr>
        <p:spPr>
          <a:xfrm>
            <a:off x="6035040" y="3246120"/>
            <a:ext cx="24688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Банкротство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физических лиц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5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1A36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РАЗМЕР ВОЗМОЖНОСТИ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1097280"/>
            <a:ext cx="2560320" cy="21031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48640" y="1097280"/>
            <a:ext cx="2560320" cy="54864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6" name="Text 4"/>
          <p:cNvSpPr/>
          <p:nvPr/>
        </p:nvSpPr>
        <p:spPr>
          <a:xfrm>
            <a:off x="548640" y="132588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1A36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₽392</a:t>
            </a:r>
            <a:endParaRPr lang="en-US" sz="2800" dirty="0"/>
          </a:p>
          <a:p>
            <a:pPr algn="ctr" indent="0" marL="0">
              <a:buNone/>
            </a:pPr>
            <a:r>
              <a:rPr lang="en-US" sz="2800" b="1" dirty="0">
                <a:solidFill>
                  <a:srgbClr val="1A36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млрд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731520" y="2377440"/>
            <a:ext cx="21945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Рынок юридических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услуг в РФ, 2025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383280" y="1097280"/>
            <a:ext cx="2560320" cy="21031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383280" y="1097280"/>
            <a:ext cx="2560320" cy="54864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10" name="Text 8"/>
          <p:cNvSpPr/>
          <p:nvPr/>
        </p:nvSpPr>
        <p:spPr>
          <a:xfrm>
            <a:off x="3383280" y="132588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1A36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₽294</a:t>
            </a:r>
            <a:endParaRPr lang="en-US" sz="2800" dirty="0"/>
          </a:p>
          <a:p>
            <a:pPr algn="ctr" indent="0" marL="0">
              <a:buNone/>
            </a:pPr>
            <a:r>
              <a:rPr lang="en-US" sz="2800" b="1" dirty="0">
                <a:solidFill>
                  <a:srgbClr val="1A36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млрд</a:t>
            </a:r>
            <a:endParaRPr lang="en-US" sz="2800" dirty="0"/>
          </a:p>
        </p:txBody>
      </p:sp>
      <p:sp>
        <p:nvSpPr>
          <p:cNvPr id="11" name="Text 9"/>
          <p:cNvSpPr/>
          <p:nvPr/>
        </p:nvSpPr>
        <p:spPr>
          <a:xfrm>
            <a:off x="3566160" y="2377440"/>
            <a:ext cx="21945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Сегмент физлиц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оценка, 2025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217920" y="1097280"/>
            <a:ext cx="2560320" cy="21031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6217920" y="1097280"/>
            <a:ext cx="2560320" cy="54864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14" name="Text 12"/>
          <p:cNvSpPr/>
          <p:nvPr/>
        </p:nvSpPr>
        <p:spPr>
          <a:xfrm>
            <a:off x="6217920" y="132588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1A36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636 тыс.</a:t>
            </a:r>
            <a:endParaRPr lang="en-US" sz="2800" dirty="0"/>
          </a:p>
          <a:p>
            <a:pPr algn="ctr" indent="0" marL="0">
              <a:buNone/>
            </a:pPr>
            <a:r>
              <a:rPr lang="en-US" sz="2800" b="1" dirty="0">
                <a:solidFill>
                  <a:srgbClr val="1A36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процедур</a:t>
            </a:r>
            <a:endParaRPr lang="en-US" sz="2800" dirty="0"/>
          </a:p>
        </p:txBody>
      </p:sp>
      <p:sp>
        <p:nvSpPr>
          <p:cNvPr id="15" name="Text 13"/>
          <p:cNvSpPr/>
          <p:nvPr/>
        </p:nvSpPr>
        <p:spPr>
          <a:xfrm>
            <a:off x="6400800" y="2377440"/>
            <a:ext cx="21945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Банкротство граждан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 2025 году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548640" y="3474720"/>
            <a:ext cx="8046720" cy="1097280"/>
          </a:xfrm>
          <a:prstGeom prst="rect">
            <a:avLst/>
          </a:prstGeom>
          <a:solidFill>
            <a:srgbClr val="1A365D"/>
          </a:solidFill>
          <a:ln/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822960" y="3566160"/>
            <a:ext cx="74980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Банкротство физлиц: ориентир рынка юр.услуг ~₽95 млрд/год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LegalTech в РФ оценивается примерно в ₽15 млрд: ИИ уже входит в юридическую практику.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731520" y="4736592"/>
            <a:ext cx="76809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Источники: BusinesStat / РБК, Федресурс / Интерфакс, РБК Компании, Эксперт. Дата проверки: 04.06.2026</a:t>
            </a:r>
            <a:endParaRPr lang="en-US" sz="7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1A36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РЕКЛАМА ДАЁТ ×9–33 К ВЛОЖЕНИЯМ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731520" y="1051560"/>
            <a:ext cx="3200400" cy="2011680"/>
          </a:xfrm>
          <a:prstGeom prst="rect">
            <a:avLst/>
          </a:prstGeom>
          <a:solidFill>
            <a:srgbClr val="1A365D"/>
          </a:solidFill>
          <a:ln/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731520" y="1188720"/>
            <a:ext cx="3200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₽2 700</a:t>
            </a:r>
            <a:endParaRPr lang="en-US" sz="4800" dirty="0"/>
          </a:p>
        </p:txBody>
      </p:sp>
      <p:sp>
        <p:nvSpPr>
          <p:cNvPr id="6" name="Text 4"/>
          <p:cNvSpPr/>
          <p:nvPr/>
        </p:nvSpPr>
        <p:spPr>
          <a:xfrm>
            <a:off x="731520" y="2103120"/>
            <a:ext cx="3200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стоимость привлечения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одного клиента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4297680" y="1051560"/>
            <a:ext cx="4389120" cy="594360"/>
          </a:xfrm>
          <a:prstGeom prst="rect">
            <a:avLst/>
          </a:prstGeom>
          <a:solidFill>
            <a:srgbClr val="F7F5F0"/>
          </a:solidFill>
          <a:ln/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4480560" y="1051560"/>
            <a:ext cx="1371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Документ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852160" y="1051560"/>
            <a:ext cx="1371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~25 000 ₽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7498080" y="1143000"/>
            <a:ext cx="1005840" cy="411480"/>
          </a:xfrm>
          <a:prstGeom prst="rect">
            <a:avLst/>
          </a:prstGeom>
          <a:solidFill>
            <a:srgbClr val="38A169"/>
          </a:solidFill>
          <a:ln/>
        </p:spPr>
      </p:sp>
      <p:sp>
        <p:nvSpPr>
          <p:cNvPr id="11" name="Text 9"/>
          <p:cNvSpPr/>
          <p:nvPr/>
        </p:nvSpPr>
        <p:spPr>
          <a:xfrm>
            <a:off x="7498080" y="1143000"/>
            <a:ext cx="1005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×9</a:t>
            </a:r>
            <a:endParaRPr lang="en-US" sz="1800" dirty="0"/>
          </a:p>
        </p:txBody>
      </p:sp>
      <p:sp>
        <p:nvSpPr>
          <p:cNvPr id="12" name="Shape 10"/>
          <p:cNvSpPr/>
          <p:nvPr/>
        </p:nvSpPr>
        <p:spPr>
          <a:xfrm>
            <a:off x="4297680" y="1737360"/>
            <a:ext cx="4389120" cy="594360"/>
          </a:xfrm>
          <a:prstGeom prst="rect">
            <a:avLst/>
          </a:prstGeom>
          <a:solidFill>
            <a:srgbClr val="F7F5F0"/>
          </a:solidFill>
          <a:ln/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4480560" y="1737360"/>
            <a:ext cx="1371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Суд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5852160" y="1737360"/>
            <a:ext cx="1371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~90 000 ₽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7498080" y="1828800"/>
            <a:ext cx="1005840" cy="411480"/>
          </a:xfrm>
          <a:prstGeom prst="rect">
            <a:avLst/>
          </a:prstGeom>
          <a:solidFill>
            <a:srgbClr val="38A169"/>
          </a:solidFill>
          <a:ln/>
        </p:spPr>
      </p:sp>
      <p:sp>
        <p:nvSpPr>
          <p:cNvPr id="16" name="Text 14"/>
          <p:cNvSpPr/>
          <p:nvPr/>
        </p:nvSpPr>
        <p:spPr>
          <a:xfrm>
            <a:off x="7498080" y="1828800"/>
            <a:ext cx="1005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×33</a:t>
            </a:r>
            <a:endParaRPr lang="en-US" sz="1800" dirty="0"/>
          </a:p>
        </p:txBody>
      </p:sp>
      <p:sp>
        <p:nvSpPr>
          <p:cNvPr id="17" name="Shape 15"/>
          <p:cNvSpPr/>
          <p:nvPr/>
        </p:nvSpPr>
        <p:spPr>
          <a:xfrm>
            <a:off x="4297680" y="2423160"/>
            <a:ext cx="4389120" cy="594360"/>
          </a:xfrm>
          <a:prstGeom prst="rect">
            <a:avLst/>
          </a:prstGeom>
          <a:solidFill>
            <a:srgbClr val="F7F5F0"/>
          </a:solidFill>
          <a:ln/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480560" y="2423160"/>
            <a:ext cx="1371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Банкротство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5852160" y="2423160"/>
            <a:ext cx="1371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~100 000 ₽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7498080" y="2514600"/>
            <a:ext cx="1005840" cy="411480"/>
          </a:xfrm>
          <a:prstGeom prst="rect">
            <a:avLst/>
          </a:prstGeom>
          <a:solidFill>
            <a:srgbClr val="38A169"/>
          </a:solidFill>
          <a:ln/>
        </p:spPr>
      </p:sp>
      <p:sp>
        <p:nvSpPr>
          <p:cNvPr id="21" name="Text 19"/>
          <p:cNvSpPr/>
          <p:nvPr/>
        </p:nvSpPr>
        <p:spPr>
          <a:xfrm>
            <a:off x="7498080" y="2514600"/>
            <a:ext cx="1005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×37</a:t>
            </a:r>
            <a:endParaRPr lang="en-US" sz="1800" dirty="0"/>
          </a:p>
        </p:txBody>
      </p:sp>
      <p:sp>
        <p:nvSpPr>
          <p:cNvPr id="22" name="Shape 20"/>
          <p:cNvSpPr/>
          <p:nvPr/>
        </p:nvSpPr>
        <p:spPr>
          <a:xfrm>
            <a:off x="731520" y="3383280"/>
            <a:ext cx="7955280" cy="731520"/>
          </a:xfrm>
          <a:prstGeom prst="rect">
            <a:avLst/>
          </a:prstGeom>
          <a:solidFill>
            <a:srgbClr val="EBF4FF"/>
          </a:solidFill>
          <a:ln/>
        </p:spPr>
      </p:sp>
      <p:sp>
        <p:nvSpPr>
          <p:cNvPr id="23" name="Text 21"/>
          <p:cNvSpPr/>
          <p:nvPr/>
        </p:nvSpPr>
        <p:spPr>
          <a:xfrm>
            <a:off x="914400" y="3429000"/>
            <a:ext cx="75895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2B6C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 среднем бизнесе ×2–3 — уже отлично. У нас ×9–33. ИИ снижает себестоимость подготовки документов.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5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1A36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ЧТО УЖЕ РАБОТАЕТ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457200" y="1051560"/>
            <a:ext cx="1920240" cy="1554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457200" y="1188720"/>
            <a:ext cx="1920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1A36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16+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548640" y="1920240"/>
            <a:ext cx="1737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лет практики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 юриспруденции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2606040" y="1051560"/>
            <a:ext cx="1920240" cy="1554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2606040" y="1188720"/>
            <a:ext cx="1920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1A36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×4</a:t>
            </a:r>
            <a:endParaRPr lang="en-US" sz="3600" dirty="0"/>
          </a:p>
        </p:txBody>
      </p:sp>
      <p:sp>
        <p:nvSpPr>
          <p:cNvPr id="9" name="Text 7"/>
          <p:cNvSpPr/>
          <p:nvPr/>
        </p:nvSpPr>
        <p:spPr>
          <a:xfrm>
            <a:off x="2697480" y="1920240"/>
            <a:ext cx="1737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возврат на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каждый ₽ рекламы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754880" y="1051560"/>
            <a:ext cx="1920240" cy="1554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4754880" y="1188720"/>
            <a:ext cx="1920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1A36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7–8</a:t>
            </a:r>
            <a:endParaRPr lang="en-US" sz="3600" dirty="0"/>
          </a:p>
        </p:txBody>
      </p:sp>
      <p:sp>
        <p:nvSpPr>
          <p:cNvPr id="12" name="Text 10"/>
          <p:cNvSpPr/>
          <p:nvPr/>
        </p:nvSpPr>
        <p:spPr>
          <a:xfrm>
            <a:off x="4846320" y="1920240"/>
            <a:ext cx="1737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клиентов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 месяц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6903720" y="1051560"/>
            <a:ext cx="1920240" cy="1554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6903720" y="1188720"/>
            <a:ext cx="1920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1A36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~300K₽</a:t>
            </a:r>
            <a:endParaRPr lang="en-US" sz="3600" dirty="0"/>
          </a:p>
        </p:txBody>
      </p:sp>
      <p:sp>
        <p:nvSpPr>
          <p:cNvPr id="15" name="Text 13"/>
          <p:cNvSpPr/>
          <p:nvPr/>
        </p:nvSpPr>
        <p:spPr>
          <a:xfrm>
            <a:off x="6995160" y="1920240"/>
            <a:ext cx="1737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выручка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 месяц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57200" y="2880360"/>
            <a:ext cx="8229600" cy="19202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731520" y="3108960"/>
            <a:ext cx="137160" cy="137160"/>
          </a:xfrm>
          <a:prstGeom prst="ellipse">
            <a:avLst/>
          </a:prstGeom>
          <a:solidFill>
            <a:srgbClr val="D4A843"/>
          </a:solidFill>
          <a:ln/>
        </p:spPr>
      </p:sp>
      <p:sp>
        <p:nvSpPr>
          <p:cNvPr id="18" name="Text 16"/>
          <p:cNvSpPr/>
          <p:nvPr/>
        </p:nvSpPr>
        <p:spPr>
          <a:xfrm>
            <a:off x="1051560" y="3017520"/>
            <a:ext cx="7315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Реклама в Яндексе: 13 000 ₽/мес → 5 клиентов + 2–3 по сарафанному радио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731520" y="3657600"/>
            <a:ext cx="137160" cy="137160"/>
          </a:xfrm>
          <a:prstGeom prst="ellipse">
            <a:avLst/>
          </a:prstGeom>
          <a:solidFill>
            <a:srgbClr val="D4A843"/>
          </a:solidFill>
          <a:ln/>
        </p:spPr>
      </p:sp>
      <p:sp>
        <p:nvSpPr>
          <p:cNvPr id="20" name="Text 18"/>
          <p:cNvSpPr/>
          <p:nvPr/>
        </p:nvSpPr>
        <p:spPr>
          <a:xfrm>
            <a:off x="1051560" y="3566160"/>
            <a:ext cx="7315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Собственный ИИ-агент для подготовки юридических документов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731520" y="4206240"/>
            <a:ext cx="137160" cy="137160"/>
          </a:xfrm>
          <a:prstGeom prst="ellipse">
            <a:avLst/>
          </a:prstGeom>
          <a:solidFill>
            <a:srgbClr val="D4A843"/>
          </a:solidFill>
          <a:ln/>
        </p:spPr>
      </p:sp>
      <p:sp>
        <p:nvSpPr>
          <p:cNvPr id="22" name="Text 20"/>
          <p:cNvSpPr/>
          <p:nvPr/>
        </p:nvSpPr>
        <p:spPr>
          <a:xfrm>
            <a:off x="1051560" y="4114800"/>
            <a:ext cx="7315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Бизнес прибыльный с первого месяца рекламы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1A36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 ПРОДУКТОВ — ОТ ИДЕИ ДО ЗАПУСКА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731520" y="822960"/>
            <a:ext cx="7680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Все сделаны самостоятельно, без программистов — с помощью ИИ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457200" y="1280160"/>
            <a:ext cx="2651760" cy="1463040"/>
          </a:xfrm>
          <a:prstGeom prst="rect">
            <a:avLst/>
          </a:prstGeom>
          <a:solidFill>
            <a:srgbClr val="F7F5F0"/>
          </a:solidFill>
          <a:ln/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57200" y="1280160"/>
            <a:ext cx="2651760" cy="54864"/>
          </a:xfrm>
          <a:prstGeom prst="rect">
            <a:avLst/>
          </a:prstGeom>
          <a:solidFill>
            <a:srgbClr val="38A169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1463040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365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Мебельная Фабрика №3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640080" y="1828800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 2009 г., 3000+ заказов, ★5.0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640080" y="228600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A0AE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m-f-3.ru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3291840" y="1280160"/>
            <a:ext cx="2651760" cy="1463040"/>
          </a:xfrm>
          <a:prstGeom prst="rect">
            <a:avLst/>
          </a:prstGeom>
          <a:solidFill>
            <a:srgbClr val="F7F5F0"/>
          </a:solidFill>
          <a:ln/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291840" y="1280160"/>
            <a:ext cx="2651760" cy="54864"/>
          </a:xfrm>
          <a:prstGeom prst="rect">
            <a:avLst/>
          </a:prstGeom>
          <a:solidFill>
            <a:srgbClr val="2B6CB0"/>
          </a:solidFill>
          <a:ln/>
        </p:spPr>
      </p:sp>
      <p:sp>
        <p:nvSpPr>
          <p:cNvPr id="12" name="Text 10"/>
          <p:cNvSpPr/>
          <p:nvPr/>
        </p:nvSpPr>
        <p:spPr>
          <a:xfrm>
            <a:off x="3474720" y="1463040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365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Studiya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3474720" y="1828800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Веб-студия полного цикла с ИИ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3474720" y="228600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A0AE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ai-studiya.vercel.app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6126480" y="1280160"/>
            <a:ext cx="2651760" cy="1463040"/>
          </a:xfrm>
          <a:prstGeom prst="rect">
            <a:avLst/>
          </a:prstGeom>
          <a:solidFill>
            <a:srgbClr val="F7F5F0"/>
          </a:solidFill>
          <a:ln/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6126480" y="1280160"/>
            <a:ext cx="2651760" cy="54864"/>
          </a:xfrm>
          <a:prstGeom prst="rect">
            <a:avLst/>
          </a:prstGeom>
          <a:solidFill>
            <a:srgbClr val="1A365D"/>
          </a:solidFill>
          <a:ln/>
        </p:spPr>
      </p:sp>
      <p:sp>
        <p:nvSpPr>
          <p:cNvPr id="17" name="Text 15"/>
          <p:cNvSpPr/>
          <p:nvPr/>
        </p:nvSpPr>
        <p:spPr>
          <a:xfrm>
            <a:off x="6309360" y="1463040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365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Юрист AI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6309360" y="1828800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ИИ-платформа для юристов, закрытая бета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6309360" y="228600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A0AE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urist-ai.vercel.app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457200" y="2971800"/>
            <a:ext cx="2651760" cy="1463040"/>
          </a:xfrm>
          <a:prstGeom prst="rect">
            <a:avLst/>
          </a:prstGeom>
          <a:solidFill>
            <a:srgbClr val="F7F5F0"/>
          </a:solidFill>
          <a:ln/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457200" y="2971800"/>
            <a:ext cx="2651760" cy="54864"/>
          </a:xfrm>
          <a:prstGeom prst="rect">
            <a:avLst/>
          </a:prstGeom>
          <a:solidFill>
            <a:srgbClr val="1A365D"/>
          </a:solidFill>
          <a:ln/>
        </p:spPr>
      </p:sp>
      <p:sp>
        <p:nvSpPr>
          <p:cNvPr id="22" name="Text 20"/>
          <p:cNvSpPr/>
          <p:nvPr/>
        </p:nvSpPr>
        <p:spPr>
          <a:xfrm>
            <a:off x="640080" y="3154680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365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Юристы Москвы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40080" y="3520440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Юр.услуги онлайн, 16+ лет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640080" y="397764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A0AE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yuristimsk</a:t>
            </a:r>
            <a:endParaRPr lang="en-US" sz="900" dirty="0"/>
          </a:p>
        </p:txBody>
      </p:sp>
      <p:sp>
        <p:nvSpPr>
          <p:cNvPr id="25" name="Shape 23"/>
          <p:cNvSpPr/>
          <p:nvPr/>
        </p:nvSpPr>
        <p:spPr>
          <a:xfrm>
            <a:off x="3291840" y="2971800"/>
            <a:ext cx="2651760" cy="1463040"/>
          </a:xfrm>
          <a:prstGeom prst="rect">
            <a:avLst/>
          </a:prstGeom>
          <a:solidFill>
            <a:srgbClr val="F7F5F0"/>
          </a:solidFill>
          <a:ln/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3291840" y="2971800"/>
            <a:ext cx="2651760" cy="54864"/>
          </a:xfrm>
          <a:prstGeom prst="rect">
            <a:avLst/>
          </a:prstGeom>
          <a:solidFill>
            <a:srgbClr val="2B6CB0"/>
          </a:solidFill>
          <a:ln/>
        </p:spPr>
      </p:sp>
      <p:sp>
        <p:nvSpPr>
          <p:cNvPr id="27" name="Text 25"/>
          <p:cNvSpPr/>
          <p:nvPr/>
        </p:nvSpPr>
        <p:spPr>
          <a:xfrm>
            <a:off x="3474720" y="3154680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365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VPN «3 буквы»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3474720" y="3520440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VPN-сервис, готовая инфраструктура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3474720" y="397764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A0AE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tri-bukvy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6126480" y="2971800"/>
            <a:ext cx="2651760" cy="1463040"/>
          </a:xfrm>
          <a:prstGeom prst="rect">
            <a:avLst/>
          </a:prstGeom>
          <a:solidFill>
            <a:srgbClr val="F7F5F0"/>
          </a:solidFill>
          <a:ln/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6126480" y="2971800"/>
            <a:ext cx="2651760" cy="54864"/>
          </a:xfrm>
          <a:prstGeom prst="rect">
            <a:avLst/>
          </a:prstGeom>
          <a:solidFill>
            <a:srgbClr val="4A5568"/>
          </a:solidFill>
          <a:ln/>
        </p:spPr>
      </p:sp>
      <p:sp>
        <p:nvSpPr>
          <p:cNvPr id="32" name="Text 30"/>
          <p:cNvSpPr/>
          <p:nvPr/>
        </p:nvSpPr>
        <p:spPr>
          <a:xfrm>
            <a:off x="6309360" y="3154680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365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+5 проектов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6309360" y="3520440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Благоустройство, лендинги и другие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6309360" y="397764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A0AE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разные ниши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5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1A36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КАК ЭТО РАБОТАЕТ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1143000" y="1097280"/>
            <a:ext cx="640080" cy="640080"/>
          </a:xfrm>
          <a:prstGeom prst="ellipse">
            <a:avLst/>
          </a:prstGeom>
          <a:solidFill>
            <a:srgbClr val="1A365D"/>
          </a:solidFill>
          <a:ln/>
        </p:spPr>
      </p:sp>
      <p:sp>
        <p:nvSpPr>
          <p:cNvPr id="5" name="Text 3"/>
          <p:cNvSpPr/>
          <p:nvPr/>
        </p:nvSpPr>
        <p:spPr>
          <a:xfrm>
            <a:off x="1143000" y="109728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1920240" y="1389888"/>
            <a:ext cx="594360" cy="27432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7" name="Text 5"/>
          <p:cNvSpPr/>
          <p:nvPr/>
        </p:nvSpPr>
        <p:spPr>
          <a:xfrm>
            <a:off x="457200" y="1920240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A365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Заявка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457200" y="2240280"/>
            <a:ext cx="20116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Клиент находит нас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через Яндекс или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рекомендации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337560" y="1097280"/>
            <a:ext cx="640080" cy="640080"/>
          </a:xfrm>
          <a:prstGeom prst="ellipse">
            <a:avLst/>
          </a:prstGeom>
          <a:solidFill>
            <a:srgbClr val="1A365D"/>
          </a:solidFill>
          <a:ln/>
        </p:spPr>
      </p:sp>
      <p:sp>
        <p:nvSpPr>
          <p:cNvPr id="10" name="Text 8"/>
          <p:cNvSpPr/>
          <p:nvPr/>
        </p:nvSpPr>
        <p:spPr>
          <a:xfrm>
            <a:off x="3337560" y="109728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2200" dirty="0"/>
          </a:p>
        </p:txBody>
      </p:sp>
      <p:sp>
        <p:nvSpPr>
          <p:cNvPr id="11" name="Shape 9"/>
          <p:cNvSpPr/>
          <p:nvPr/>
        </p:nvSpPr>
        <p:spPr>
          <a:xfrm>
            <a:off x="4114800" y="1389888"/>
            <a:ext cx="594360" cy="27432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12" name="Text 10"/>
          <p:cNvSpPr/>
          <p:nvPr/>
        </p:nvSpPr>
        <p:spPr>
          <a:xfrm>
            <a:off x="2651760" y="1920240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A365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Консультация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2651760" y="2240280"/>
            <a:ext cx="20116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Первичный разбор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ситуации и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заключение договора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5532120" y="1097280"/>
            <a:ext cx="640080" cy="640080"/>
          </a:xfrm>
          <a:prstGeom prst="ellipse">
            <a:avLst/>
          </a:prstGeom>
          <a:solidFill>
            <a:srgbClr val="1A365D"/>
          </a:solidFill>
          <a:ln/>
        </p:spPr>
      </p:sp>
      <p:sp>
        <p:nvSpPr>
          <p:cNvPr id="15" name="Text 13"/>
          <p:cNvSpPr/>
          <p:nvPr/>
        </p:nvSpPr>
        <p:spPr>
          <a:xfrm>
            <a:off x="5532120" y="109728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2200" dirty="0"/>
          </a:p>
        </p:txBody>
      </p:sp>
      <p:sp>
        <p:nvSpPr>
          <p:cNvPr id="16" name="Shape 14"/>
          <p:cNvSpPr/>
          <p:nvPr/>
        </p:nvSpPr>
        <p:spPr>
          <a:xfrm>
            <a:off x="6309360" y="1389888"/>
            <a:ext cx="594360" cy="27432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17" name="Text 15"/>
          <p:cNvSpPr/>
          <p:nvPr/>
        </p:nvSpPr>
        <p:spPr>
          <a:xfrm>
            <a:off x="4846320" y="1920240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A365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ИИ + юрист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4846320" y="2240280"/>
            <a:ext cx="20116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ИИ-агент готовит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документы, юрист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проверяет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7726680" y="1097280"/>
            <a:ext cx="640080" cy="640080"/>
          </a:xfrm>
          <a:prstGeom prst="ellipse">
            <a:avLst/>
          </a:prstGeom>
          <a:solidFill>
            <a:srgbClr val="1A365D"/>
          </a:solidFill>
          <a:ln/>
        </p:spPr>
      </p:sp>
      <p:sp>
        <p:nvSpPr>
          <p:cNvPr id="20" name="Text 18"/>
          <p:cNvSpPr/>
          <p:nvPr/>
        </p:nvSpPr>
        <p:spPr>
          <a:xfrm>
            <a:off x="7726680" y="109728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2200" dirty="0"/>
          </a:p>
        </p:txBody>
      </p:sp>
      <p:sp>
        <p:nvSpPr>
          <p:cNvPr id="21" name="Text 19"/>
          <p:cNvSpPr/>
          <p:nvPr/>
        </p:nvSpPr>
        <p:spPr>
          <a:xfrm>
            <a:off x="7040880" y="1920240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A365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Результат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7040880" y="2240280"/>
            <a:ext cx="20116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Клиент получает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готовые документы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или защиту в суде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457200" y="3383280"/>
            <a:ext cx="8229600" cy="1188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24" name="Text 22"/>
          <p:cNvSpPr/>
          <p:nvPr/>
        </p:nvSpPr>
        <p:spPr>
          <a:xfrm>
            <a:off x="640080" y="3474720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ЦЕНООБРАЗОВАНИЕ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640080" y="384048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Документ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640080" y="411480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365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от 25 000 ₽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3383280" y="384048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Суд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3383280" y="411480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365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от 90 000 ₽</a:t>
            </a:r>
            <a:endParaRPr lang="en-US" sz="1600" dirty="0"/>
          </a:p>
        </p:txBody>
      </p:sp>
      <p:sp>
        <p:nvSpPr>
          <p:cNvPr id="29" name="Text 27"/>
          <p:cNvSpPr/>
          <p:nvPr/>
        </p:nvSpPr>
        <p:spPr>
          <a:xfrm>
            <a:off x="6126480" y="384048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Банкротство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6126480" y="411480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365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от 100 000 ₽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1A36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ПОЧЕМУ МЫ, А НЕ ОНИ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731520" y="1005840"/>
            <a:ext cx="7680960" cy="822960"/>
          </a:xfrm>
          <a:prstGeom prst="rect">
            <a:avLst/>
          </a:prstGeom>
          <a:solidFill>
            <a:srgbClr val="F7F5F0"/>
          </a:solidFill>
          <a:ln/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14400" y="1143000"/>
            <a:ext cx="411480" cy="41148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554480" y="1051560"/>
            <a:ext cx="6400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365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ИИ-агент снижает расходы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1554480" y="137160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Конкуренты платят юристам за рутину. У нас ИИ готовит документы — выше маржа, ниже цены для клиентов.</a:t>
            </a:r>
            <a:endParaRPr lang="en-US" sz="1100" dirty="0"/>
          </a:p>
        </p:txBody>
      </p:sp>
      <p:sp>
        <p:nvSpPr>
          <p:cNvPr id="8" name="Shape 5"/>
          <p:cNvSpPr/>
          <p:nvPr/>
        </p:nvSpPr>
        <p:spPr>
          <a:xfrm>
            <a:off x="731520" y="1965960"/>
            <a:ext cx="7680960" cy="822960"/>
          </a:xfrm>
          <a:prstGeom prst="rect">
            <a:avLst/>
          </a:prstGeom>
          <a:solidFill>
            <a:srgbClr val="FFFFFF"/>
          </a:solidFill>
          <a:ln/>
        </p:spPr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2103120"/>
            <a:ext cx="411480" cy="41148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1554480" y="2011680"/>
            <a:ext cx="6400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365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10+ лет в предпринимательстве</a:t>
            </a:r>
            <a:endParaRPr lang="en-US" sz="1400" dirty="0"/>
          </a:p>
        </p:txBody>
      </p:sp>
      <p:sp>
        <p:nvSpPr>
          <p:cNvPr id="11" name="Text 7"/>
          <p:cNvSpPr/>
          <p:nvPr/>
        </p:nvSpPr>
        <p:spPr>
          <a:xfrm>
            <a:off x="1554480" y="233172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Юрист-практик, не теоретик. 10 запущенных продуктов доказывают умение доводить до результата.</a:t>
            </a:r>
            <a:endParaRPr lang="en-US" sz="1100" dirty="0"/>
          </a:p>
        </p:txBody>
      </p:sp>
      <p:sp>
        <p:nvSpPr>
          <p:cNvPr id="12" name="Shape 8"/>
          <p:cNvSpPr/>
          <p:nvPr/>
        </p:nvSpPr>
        <p:spPr>
          <a:xfrm>
            <a:off x="731520" y="2926080"/>
            <a:ext cx="7680960" cy="822960"/>
          </a:xfrm>
          <a:prstGeom prst="rect">
            <a:avLst/>
          </a:prstGeom>
          <a:solidFill>
            <a:srgbClr val="F7F5F0"/>
          </a:solidFill>
          <a:ln/>
        </p:spPr>
      </p:sp>
      <p:pic>
        <p:nvPicPr>
          <p:cNvPr id="13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3063240"/>
            <a:ext cx="411480" cy="411480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1554480" y="2971800"/>
            <a:ext cx="6400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365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Скорость и масштаб</a:t>
            </a:r>
            <a:endParaRPr lang="en-US" sz="1400" dirty="0"/>
          </a:p>
        </p:txBody>
      </p:sp>
      <p:sp>
        <p:nvSpPr>
          <p:cNvPr id="15" name="Text 10"/>
          <p:cNvSpPr/>
          <p:nvPr/>
        </p:nvSpPr>
        <p:spPr>
          <a:xfrm>
            <a:off x="1554480" y="329184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От заявки до документа — часы, не дни. Онлайн-формат: вся Россия, не только Москва.</a:t>
            </a:r>
            <a:endParaRPr lang="en-US" sz="1100" dirty="0"/>
          </a:p>
        </p:txBody>
      </p:sp>
      <p:sp>
        <p:nvSpPr>
          <p:cNvPr id="16" name="Shape 11"/>
          <p:cNvSpPr/>
          <p:nvPr/>
        </p:nvSpPr>
        <p:spPr>
          <a:xfrm>
            <a:off x="731520" y="3886200"/>
            <a:ext cx="7680960" cy="822960"/>
          </a:xfrm>
          <a:prstGeom prst="rect">
            <a:avLst/>
          </a:prstGeom>
          <a:solidFill>
            <a:srgbClr val="FFFFFF"/>
          </a:solidFill>
          <a:ln/>
        </p:spPr>
      </p:sp>
      <p:pic>
        <p:nvPicPr>
          <p:cNvPr id="17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4400" y="4023360"/>
            <a:ext cx="411480" cy="411480"/>
          </a:xfrm>
          <a:prstGeom prst="rect">
            <a:avLst/>
          </a:prstGeom>
        </p:spPr>
      </p:pic>
      <p:sp>
        <p:nvSpPr>
          <p:cNvPr id="18" name="Text 12"/>
          <p:cNvSpPr/>
          <p:nvPr/>
        </p:nvSpPr>
        <p:spPr>
          <a:xfrm>
            <a:off x="1554480" y="3931920"/>
            <a:ext cx="6400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365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Доказанная экономика</a:t>
            </a:r>
            <a:endParaRPr lang="en-US" sz="1400" dirty="0"/>
          </a:p>
        </p:txBody>
      </p:sp>
      <p:sp>
        <p:nvSpPr>
          <p:cNvPr id="19" name="Text 13"/>
          <p:cNvSpPr/>
          <p:nvPr/>
        </p:nvSpPr>
        <p:spPr>
          <a:xfrm>
            <a:off x="1554480" y="425196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×9–33 возврат на рекламу. Бизнес прибылен — нужно только масштабировать.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Партнёрство в юридическом бизнесе</dc:title>
  <dc:subject>PptxGenJS Presentation</dc:subject>
  <dc:creator>Михаил Хугоян</dc:creator>
  <cp:lastModifiedBy>Михаил Хугоян</cp:lastModifiedBy>
  <cp:revision>1</cp:revision>
  <dcterms:created xsi:type="dcterms:W3CDTF">2026-06-04T11:48:13Z</dcterms:created>
  <dcterms:modified xsi:type="dcterms:W3CDTF">2026-06-04T11:48:13Z</dcterms:modified>
</cp:coreProperties>
</file>